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648" r:id="rId4"/>
  </p:sldMasterIdLst>
  <p:notesMasterIdLst>
    <p:notesMasterId r:id="rId16"/>
  </p:notesMasterIdLst>
  <p:sldIdLst>
    <p:sldId id="264" r:id="rId5"/>
    <p:sldId id="295" r:id="rId6"/>
    <p:sldId id="303" r:id="rId7"/>
    <p:sldId id="314" r:id="rId8"/>
    <p:sldId id="321" r:id="rId9"/>
    <p:sldId id="322" r:id="rId10"/>
    <p:sldId id="323" r:id="rId11"/>
    <p:sldId id="325" r:id="rId12"/>
    <p:sldId id="328" r:id="rId13"/>
    <p:sldId id="326" r:id="rId14"/>
    <p:sldId id="31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C54E1B-ACA2-728C-061F-18898EEE845D}" name="Salla Kallio" initials="SK" userId="S::salla.kallio_yhteisetlapsemme.fi#ext#@koulutuselamaanfi.onmicrosoft.com::ee1e2c3b-e144-48bf-8658-3055a510c8ca" providerId="AD"/>
  <p188:author id="{A82BE831-E49D-DAB4-C8A6-9EF71EE13D8E}" name="Salla Kallio" initials="SK" userId="S::salla.kallio@yhteisetlapsemme.fi::9701d04b-1363-4235-82f5-5dea3970e0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E6F"/>
    <a:srgbClr val="B8AF38"/>
    <a:srgbClr val="395FAD"/>
    <a:srgbClr val="EC682F"/>
    <a:srgbClr val="F5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70373"/>
  </p:normalViewPr>
  <p:slideViewPr>
    <p:cSldViewPr snapToGrid="0">
      <p:cViewPr>
        <p:scale>
          <a:sx n="67" d="100"/>
          <a:sy n="67" d="100"/>
        </p:scale>
        <p:origin x="48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D9BB-8C57-C943-ADAF-A65F5B89C53A}" type="datetimeFigureOut">
              <a:rPr lang="fi-FI" smtClean="0"/>
              <a:t>16.8.2023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4D1C2-24AE-0544-8099-200F0D2FCA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98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529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49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Lyhyt</a:t>
            </a:r>
            <a:r>
              <a:rPr lang="en-US" dirty="0"/>
              <a:t> </a:t>
            </a:r>
            <a:r>
              <a:rPr lang="en-US" dirty="0" err="1"/>
              <a:t>yhteenveto</a:t>
            </a:r>
            <a:r>
              <a:rPr lang="en-US" dirty="0"/>
              <a:t> / </a:t>
            </a:r>
            <a:r>
              <a:rPr lang="en-US" dirty="0" err="1"/>
              <a:t>aikaa</a:t>
            </a:r>
            <a:r>
              <a:rPr lang="en-US" dirty="0"/>
              <a:t> </a:t>
            </a:r>
            <a:r>
              <a:rPr lang="en-US" dirty="0" err="1"/>
              <a:t>kysymyksille</a:t>
            </a:r>
            <a:r>
              <a:rPr lang="en-US" dirty="0"/>
              <a:t> / </a:t>
            </a:r>
            <a:r>
              <a:rPr lang="en-US" dirty="0" err="1"/>
              <a:t>oliko</a:t>
            </a:r>
            <a:r>
              <a:rPr lang="en-US" dirty="0"/>
              <a:t> </a:t>
            </a:r>
            <a:r>
              <a:rPr lang="en-US" dirty="0" err="1"/>
              <a:t>jotain</a:t>
            </a:r>
            <a:r>
              <a:rPr lang="en-US" dirty="0"/>
              <a:t>, </a:t>
            </a:r>
            <a:r>
              <a:rPr lang="en-US" dirty="0" err="1"/>
              <a:t>mitä</a:t>
            </a:r>
            <a:r>
              <a:rPr lang="en-US" dirty="0"/>
              <a:t> </a:t>
            </a:r>
            <a:r>
              <a:rPr lang="en-US" dirty="0" err="1"/>
              <a:t>oivalsit</a:t>
            </a:r>
            <a:r>
              <a:rPr lang="en-US" dirty="0"/>
              <a:t> 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tunnilla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12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00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26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41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92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3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52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99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6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B62B-3DD4-7347-81C3-2E254F24BD9A}" type="datetime1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64C7-6D48-0C41-B6B6-C6962C5073E4}" type="datetime1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33EE-7D46-1848-BEE0-319C5D478E32}" type="datetime1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2BEE-6F41-B444-A513-DB18E3AB8AB4}" type="datetime1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82D-60C7-0042-849A-95CCE46AF5A9}" type="datetime1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801-F300-1E4B-A52C-F80890D97B1C}" type="datetime1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8D20-B5FD-5D47-B26A-D91667E5174E}" type="datetime1">
              <a:rPr lang="fi-FI" smtClean="0"/>
              <a:t>16.8.2023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A4B-3DCF-D747-88C2-8A18A7516FA0}" type="datetime1">
              <a:rPr lang="fi-FI" smtClean="0"/>
              <a:t>16.8.2023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AEE5-9768-A440-A7B4-77104AFB2418}" type="datetime1">
              <a:rPr lang="fi-FI" smtClean="0"/>
              <a:t>16.8.2023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54F2-5B9E-1F40-ACFB-0EEEC80C326A}" type="datetime1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3B7-EC82-754C-891B-ADCD1FADA03B}" type="datetime1">
              <a:rPr lang="fi-FI" smtClean="0"/>
              <a:t>16.8.2023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9A04-9510-2C4B-8550-798EFF293000}" type="datetime1">
              <a:rPr lang="fi-FI" smtClean="0"/>
              <a:t>16.8.2023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FHJTTTsKJg?feature=oembed" TargetMode="External"/><Relationship Id="rId6" Type="http://schemas.openxmlformats.org/officeDocument/2006/relationships/hyperlink" Target="https://www.youtube.com/watch?v=VFHJTTTsKJ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hZYhmktLqY?feature=oembed" TargetMode="External"/><Relationship Id="rId6" Type="http://schemas.openxmlformats.org/officeDocument/2006/relationships/hyperlink" Target="https://youtu.be/ThZYhmktLq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9AE0297-C350-4653-A66B-746D090DE49A}"/>
              </a:ext>
            </a:extLst>
          </p:cNvPr>
          <p:cNvGrpSpPr/>
          <p:nvPr/>
        </p:nvGrpSpPr>
        <p:grpSpPr>
          <a:xfrm>
            <a:off x="3395216" y="5261257"/>
            <a:ext cx="5401564" cy="1766111"/>
            <a:chOff x="1331843" y="4807282"/>
            <a:chExt cx="6261653" cy="2053977"/>
          </a:xfrm>
        </p:grpSpPr>
        <p:pic>
          <p:nvPicPr>
            <p:cNvPr id="2" name="Kuva 2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07E9C0D6-C709-490D-9591-2831CB75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296" y="4807282"/>
              <a:ext cx="2743200" cy="2053977"/>
            </a:xfrm>
            <a:prstGeom prst="rect">
              <a:avLst/>
            </a:prstGeom>
          </p:spPr>
        </p:pic>
        <p:pic>
          <p:nvPicPr>
            <p:cNvPr id="3" name="Kuva 3">
              <a:extLst>
                <a:ext uri="{FF2B5EF4-FFF2-40B4-BE49-F238E27FC236}">
                  <a16:creationId xmlns:a16="http://schemas.microsoft.com/office/drawing/2014/main" id="{97EA9C90-9883-49A0-ABD2-718CAA6E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843" y="4807282"/>
              <a:ext cx="2743200" cy="2053977"/>
            </a:xfrm>
            <a:prstGeom prst="rect">
              <a:avLst/>
            </a:prstGeom>
          </p:spPr>
        </p:pic>
      </p:grpSp>
      <p:pic>
        <p:nvPicPr>
          <p:cNvPr id="11" name="Kuva 11">
            <a:extLst>
              <a:ext uri="{FF2B5EF4-FFF2-40B4-BE49-F238E27FC236}">
                <a16:creationId xmlns:a16="http://schemas.microsoft.com/office/drawing/2014/main" id="{3CB8A149-1055-4F4D-AB09-C8261A0A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34" y="585826"/>
            <a:ext cx="5671930" cy="4040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BD7EB-31A1-344E-AC56-F011216D8EF2}"/>
              </a:ext>
            </a:extLst>
          </p:cNvPr>
          <p:cNvSpPr txBox="1"/>
          <p:nvPr/>
        </p:nvSpPr>
        <p:spPr>
          <a:xfrm>
            <a:off x="1685924" y="4875792"/>
            <a:ext cx="888546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/>
              </a:rPr>
              <a:t>Oppitunti: Ystävyys ja kaveritaidot</a:t>
            </a:r>
            <a:endParaRPr lang="en-FI" sz="24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504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1"/>
          <a:stretch/>
        </p:blipFill>
        <p:spPr>
          <a:xfrm>
            <a:off x="10737850" y="7938"/>
            <a:ext cx="1219200" cy="10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133475"/>
          </a:xfrm>
        </p:spPr>
        <p:txBody>
          <a:bodyPr>
            <a:normAutofit fontScale="90000"/>
          </a:bodyPr>
          <a:lstStyle/>
          <a:p>
            <a:r>
              <a:rPr lang="en-FI" sz="5400" b="1" dirty="0">
                <a:latin typeface="Franklin Gothic Heavy"/>
              </a:rPr>
              <a:t>“Hymyillään, välitetään yhdessä!"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6" name="Online-media 2" descr="Hymyillään, välitetään yhdessä">
            <a:hlinkClick r:id="" action="ppaction://media"/>
            <a:extLst>
              <a:ext uri="{FF2B5EF4-FFF2-40B4-BE49-F238E27FC236}">
                <a16:creationId xmlns:a16="http://schemas.microsoft.com/office/drawing/2014/main" id="{FC9C28DF-51BD-B84E-8B5C-63315DD834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28710" y="1746259"/>
            <a:ext cx="7489823" cy="4231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01B1D6-F75D-BA48-88F9-7C25BE85AE63}"/>
              </a:ext>
            </a:extLst>
          </p:cNvPr>
          <p:cNvSpPr txBox="1"/>
          <p:nvPr/>
        </p:nvSpPr>
        <p:spPr>
          <a:xfrm>
            <a:off x="3325621" y="61095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https://www.youtube.com/watch?v=VFHJTTTsKJg</a:t>
            </a:r>
            <a:endParaRPr lang="fi-FI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9AE0297-C350-4653-A66B-746D090DE49A}"/>
              </a:ext>
            </a:extLst>
          </p:cNvPr>
          <p:cNvGrpSpPr/>
          <p:nvPr/>
        </p:nvGrpSpPr>
        <p:grpSpPr>
          <a:xfrm>
            <a:off x="3395216" y="5261257"/>
            <a:ext cx="5401564" cy="1766111"/>
            <a:chOff x="1331843" y="4807282"/>
            <a:chExt cx="6261653" cy="2053977"/>
          </a:xfrm>
        </p:grpSpPr>
        <p:pic>
          <p:nvPicPr>
            <p:cNvPr id="2" name="Kuva 2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07E9C0D6-C709-490D-9591-2831CB75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296" y="4807282"/>
              <a:ext cx="2743200" cy="2053977"/>
            </a:xfrm>
            <a:prstGeom prst="rect">
              <a:avLst/>
            </a:prstGeom>
          </p:spPr>
        </p:pic>
        <p:pic>
          <p:nvPicPr>
            <p:cNvPr id="3" name="Kuva 3">
              <a:extLst>
                <a:ext uri="{FF2B5EF4-FFF2-40B4-BE49-F238E27FC236}">
                  <a16:creationId xmlns:a16="http://schemas.microsoft.com/office/drawing/2014/main" id="{97EA9C90-9883-49A0-ABD2-718CAA6E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843" y="4807282"/>
              <a:ext cx="2743200" cy="2053977"/>
            </a:xfrm>
            <a:prstGeom prst="rect">
              <a:avLst/>
            </a:prstGeom>
          </p:spPr>
        </p:pic>
      </p:grpSp>
      <p:pic>
        <p:nvPicPr>
          <p:cNvPr id="11" name="Kuva 11">
            <a:extLst>
              <a:ext uri="{FF2B5EF4-FFF2-40B4-BE49-F238E27FC236}">
                <a16:creationId xmlns:a16="http://schemas.microsoft.com/office/drawing/2014/main" id="{3CB8A149-1055-4F4D-AB09-C8261A0A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34" y="585826"/>
            <a:ext cx="5671930" cy="4040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BD7EB-31A1-344E-AC56-F011216D8EF2}"/>
              </a:ext>
            </a:extLst>
          </p:cNvPr>
          <p:cNvSpPr txBox="1"/>
          <p:nvPr/>
        </p:nvSpPr>
        <p:spPr>
          <a:xfrm>
            <a:off x="1685924" y="4875792"/>
            <a:ext cx="888546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/>
              </a:rPr>
              <a:t>Tehdään ympäristöstämme reilumpi kaikille!</a:t>
            </a:r>
            <a:endParaRPr lang="en-FI" sz="24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57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365"/>
            <a:ext cx="10515600" cy="1133475"/>
          </a:xfrm>
        </p:spPr>
        <p:txBody>
          <a:bodyPr>
            <a:normAutofit fontScale="90000"/>
          </a:bodyPr>
          <a:lstStyle/>
          <a:p>
            <a:pPr algn="ctr"/>
            <a:r>
              <a:rPr lang="en-FI" sz="5400" b="1" dirty="0">
                <a:latin typeface="Franklin Gothic Heavy" panose="020B0603020102020204" pitchFamily="34" charset="0"/>
              </a:rPr>
              <a:t>Tervetuloa Yhdessä ilman </a:t>
            </a:r>
            <a:br>
              <a:rPr lang="en-FI" sz="5400" b="1" dirty="0">
                <a:latin typeface="Franklin Gothic Heavy" panose="020B0603020102020204" pitchFamily="34" charset="0"/>
              </a:rPr>
            </a:br>
            <a:r>
              <a:rPr lang="en-FI" sz="5400" b="1" dirty="0">
                <a:latin typeface="Franklin Gothic Heavy" panose="020B0603020102020204" pitchFamily="34" charset="0"/>
              </a:rPr>
              <a:t>rasismia -oppitunnille!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pic>
        <p:nvPicPr>
          <p:cNvPr id="19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83EF592-0428-1FF5-B4D1-45E0B0420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83" y="2195476"/>
            <a:ext cx="1605142" cy="3543472"/>
          </a:xfrm>
          <a:prstGeom prst="rect">
            <a:avLst/>
          </a:prstGeom>
        </p:spPr>
      </p:pic>
      <p:pic>
        <p:nvPicPr>
          <p:cNvPr id="13" name="Picture 12" descr="A picture containing toy, doll, automaton&#10;&#10;Description automatically generated">
            <a:extLst>
              <a:ext uri="{FF2B5EF4-FFF2-40B4-BE49-F238E27FC236}">
                <a16:creationId xmlns:a16="http://schemas.microsoft.com/office/drawing/2014/main" id="{A409E18C-2765-34D6-0C4E-C6B04AB82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8" y="2633067"/>
            <a:ext cx="1714562" cy="3258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72435F-17AC-C34D-AD5E-865A622781A8}"/>
              </a:ext>
            </a:extLst>
          </p:cNvPr>
          <p:cNvSpPr txBox="1"/>
          <p:nvPr/>
        </p:nvSpPr>
        <p:spPr>
          <a:xfrm>
            <a:off x="2562225" y="3242449"/>
            <a:ext cx="7067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600" dirty="0">
                <a:solidFill>
                  <a:schemeClr val="bg2">
                    <a:lumMod val="25000"/>
                  </a:schemeClr>
                </a:solidFill>
              </a:rPr>
              <a:t>Tällä tunnilla pohditaan ystävyyteen ja kaveritaitoihin liittyviä tekijöitä antirasismin näkökulmasta.</a:t>
            </a:r>
          </a:p>
        </p:txBody>
      </p:sp>
    </p:spTree>
    <p:extLst>
      <p:ext uri="{BB962C8B-B14F-4D97-AF65-F5344CB8AC3E}">
        <p14:creationId xmlns:p14="http://schemas.microsoft.com/office/powerpoint/2010/main" val="56033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1133475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Yhteiset toimintatavat</a:t>
            </a:r>
            <a:endParaRPr lang="en-US" sz="5400" b="1" dirty="0">
              <a:latin typeface="Franklin Gothic Heavy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9F93F-73A5-7649-84EF-361CFD43D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8999"/>
            <a:ext cx="4459941" cy="3927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Kunnioitetaan, rohkaistaan ja kannustetaan toisia</a:t>
            </a: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fi-FI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Jokainen saa olla oma itsensä</a:t>
            </a: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fi-FI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Kuuntelen sitä, jolla on puheenvuoro</a:t>
            </a: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fi-FI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Annetaan jokaiselle rauha osallistua. Ei häiritä toisia sanallisesti, koskemalla tai tuijottamalla.</a:t>
            </a:r>
            <a:br>
              <a:rPr lang="fi-F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fi-F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FI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CF087-2438-5F40-9BB5-EA0CB225B254}"/>
              </a:ext>
            </a:extLst>
          </p:cNvPr>
          <p:cNvSpPr txBox="1">
            <a:spLocks/>
          </p:cNvSpPr>
          <p:nvPr/>
        </p:nvSpPr>
        <p:spPr>
          <a:xfrm>
            <a:off x="5592109" y="2158999"/>
            <a:ext cx="5145741" cy="3927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Ryhmässä jaetut asiat jäävät vain ryhmän tietoon.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Ei haittaa jos mokaa, siitä voi oppia!</a:t>
            </a:r>
            <a:endParaRPr lang="fi-FI" sz="20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Jos ei tunnu mukavalta, voi seurata ja tulla mukaan kun siltä tuntuu.</a:t>
            </a:r>
            <a:endParaRPr lang="fi-FI" sz="2000" dirty="0">
              <a:solidFill>
                <a:srgbClr val="000000"/>
              </a:solidFill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Jos jokin mietityttää, aina saa kysyä!</a:t>
            </a:r>
            <a:br>
              <a:rPr lang="fi-FI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fi-FI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FI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F9ECD-33F4-F34B-A3DE-56F3E57F2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75" y="4549659"/>
            <a:ext cx="1614318" cy="2300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37F26-2417-AD4A-818F-AC27529E8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554" flipH="1">
            <a:off x="8299214" y="4813200"/>
            <a:ext cx="1484493" cy="2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133475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Mikroaggressiot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pic>
        <p:nvPicPr>
          <p:cNvPr id="8" name="Online-media 2" descr="Mikroaggressiot - Yhdessä ilman rasismia">
            <a:hlinkClick r:id="" action="ppaction://media"/>
            <a:extLst>
              <a:ext uri="{FF2B5EF4-FFF2-40B4-BE49-F238E27FC236}">
                <a16:creationId xmlns:a16="http://schemas.microsoft.com/office/drawing/2014/main" id="{38B161CD-8974-3541-929B-E98E6EAF52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67000" y="1796871"/>
            <a:ext cx="6858000" cy="38747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63C69E-000E-754C-937A-8E41C102913F}"/>
              </a:ext>
            </a:extLst>
          </p:cNvPr>
          <p:cNvSpPr txBox="1"/>
          <p:nvPr/>
        </p:nvSpPr>
        <p:spPr>
          <a:xfrm>
            <a:off x="4545106" y="6109583"/>
            <a:ext cx="3101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6" tooltip="https://youtu.be/thzyhmktlqy"/>
              </a:rPr>
              <a:t>https://youtu.be/ThZYhmktLqY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3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133475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Ryhmät ja roolit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7FF3C-3AA4-C84B-885E-1F92763F3554}"/>
              </a:ext>
            </a:extLst>
          </p:cNvPr>
          <p:cNvSpPr txBox="1"/>
          <p:nvPr/>
        </p:nvSpPr>
        <p:spPr>
          <a:xfrm>
            <a:off x="1082844" y="2253039"/>
            <a:ext cx="100263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Jokainen on ainutlaatuinen, omanlaisensa persoona.</a:t>
            </a: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Jokaisella on erilaisia rooleja erilaisissa ryhmissä.</a:t>
            </a: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Jokainen on tärkeä osa ryhmää ja tuo ryhmään erilaista tietoa ja taitoa.</a:t>
            </a: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Jokaisella voi olla erilaisia rooleja ryhmästä riippuen. Esimerkiksi perheen kanssa voi olla erilainen kuin kavereiden kanssa.</a:t>
            </a: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Tehtävä: Ota askel eteenpäin piirin sisäpuolelle, jos opettajan esittämä väittämä kuvaa sinua tai ajatuksiasi.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154BF-2D50-7C42-9B72-8B6FD14AC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22" y="1227138"/>
            <a:ext cx="3871049" cy="3024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227576-F9D0-B841-8110-141406008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2394" y="-1050209"/>
            <a:ext cx="280971" cy="57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133475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Ystävyyspeli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7FF3C-3AA4-C84B-885E-1F92763F3554}"/>
              </a:ext>
            </a:extLst>
          </p:cNvPr>
          <p:cNvSpPr txBox="1"/>
          <p:nvPr/>
        </p:nvSpPr>
        <p:spPr>
          <a:xfrm>
            <a:off x="1082845" y="2968998"/>
            <a:ext cx="69943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Pelataan ystävyyspeliä opettajan antamien ohjeiden mukaisesti.</a:t>
            </a:r>
          </a:p>
          <a:p>
            <a:pPr marL="0" indent="0">
              <a:buNone/>
            </a:pP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Tämän jälkeen pohditaan yhdessä ystävyyden ulottuvuuksia.</a:t>
            </a:r>
          </a:p>
        </p:txBody>
      </p:sp>
      <p:pic>
        <p:nvPicPr>
          <p:cNvPr id="8" name="Kuva 12" descr="Kuva, joka sisältää kohteen lelu, nukke, vektorigrafiikka&#10;&#10;Kuvaus luotu automaattisesti">
            <a:extLst>
              <a:ext uri="{FF2B5EF4-FFF2-40B4-BE49-F238E27FC236}">
                <a16:creationId xmlns:a16="http://schemas.microsoft.com/office/drawing/2014/main" id="{6FA0AF89-85D1-9C49-B15D-B483D9D47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7201" y="754748"/>
            <a:ext cx="4763898" cy="5954872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35ADF482-AB5C-C146-A9CB-362F115E2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974" y="2142972"/>
            <a:ext cx="1222117" cy="3963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6F084-8B67-5744-8A6C-C7BEBA585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8835" y="-535020"/>
            <a:ext cx="273934" cy="46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7FF3C-3AA4-C84B-885E-1F92763F3554}"/>
              </a:ext>
            </a:extLst>
          </p:cNvPr>
          <p:cNvSpPr txBox="1"/>
          <p:nvPr/>
        </p:nvSpPr>
        <p:spPr>
          <a:xfrm>
            <a:off x="1971092" y="2206004"/>
            <a:ext cx="82498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Erilaiset kaverit ja kaveripiirit voivat antaa uusia näkökulmia omaan elämään. Moninaisuus ystävyyssuhteissa voi olla rikkaus ja voimavara!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3B90B-AF56-8445-ADE2-2E34C9FBF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8" y="947713"/>
            <a:ext cx="9867901" cy="4086241"/>
          </a:xfrm>
          <a:prstGeom prst="rect">
            <a:avLst/>
          </a:prstGeom>
        </p:spPr>
      </p:pic>
      <p:pic>
        <p:nvPicPr>
          <p:cNvPr id="8" name="Kuva 12" descr="Kuva, joka sisältää kohteen lelu, nukke, vektorigrafiikka&#10;&#10;Kuvaus luotu automaattisesti">
            <a:extLst>
              <a:ext uri="{FF2B5EF4-FFF2-40B4-BE49-F238E27FC236}">
                <a16:creationId xmlns:a16="http://schemas.microsoft.com/office/drawing/2014/main" id="{6FA0AF89-85D1-9C49-B15D-B483D9D47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3210" y="1920030"/>
            <a:ext cx="3950376" cy="4937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D5FE89-206E-B74C-9803-BC159F0DB3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200" y="2261585"/>
            <a:ext cx="1468543" cy="4237282"/>
          </a:xfrm>
          <a:prstGeom prst="rect">
            <a:avLst/>
          </a:prstGeom>
        </p:spPr>
      </p:pic>
      <p:pic>
        <p:nvPicPr>
          <p:cNvPr id="11" name="Kuva 11">
            <a:extLst>
              <a:ext uri="{FF2B5EF4-FFF2-40B4-BE49-F238E27FC236}">
                <a16:creationId xmlns:a16="http://schemas.microsoft.com/office/drawing/2014/main" id="{35ADF482-AB5C-C146-A9CB-362F115E2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67" y="2993366"/>
            <a:ext cx="1011432" cy="3280620"/>
          </a:xfrm>
          <a:prstGeom prst="rect">
            <a:avLst/>
          </a:prstGeom>
        </p:spPr>
      </p:pic>
      <p:pic>
        <p:nvPicPr>
          <p:cNvPr id="14" name="Kuva 10">
            <a:extLst>
              <a:ext uri="{FF2B5EF4-FFF2-40B4-BE49-F238E27FC236}">
                <a16:creationId xmlns:a16="http://schemas.microsoft.com/office/drawing/2014/main" id="{47AF2F46-B5F4-794A-85C1-4D61CB7C0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8" y="2289788"/>
            <a:ext cx="3570362" cy="4462953"/>
          </a:xfrm>
          <a:prstGeom prst="rect">
            <a:avLst/>
          </a:prstGeom>
        </p:spPr>
      </p:pic>
      <p:pic>
        <p:nvPicPr>
          <p:cNvPr id="17" name="Kuva 4">
            <a:extLst>
              <a:ext uri="{FF2B5EF4-FFF2-40B4-BE49-F238E27FC236}">
                <a16:creationId xmlns:a16="http://schemas.microsoft.com/office/drawing/2014/main" id="{0EEA368B-C618-9849-86E2-231F76A50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351" y="2261585"/>
            <a:ext cx="3510658" cy="43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579221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Kuunteletko, </a:t>
            </a:r>
            <a:br>
              <a:rPr lang="en-FI" sz="5400" b="1" dirty="0">
                <a:latin typeface="Franklin Gothic Heavy"/>
              </a:rPr>
            </a:br>
            <a:r>
              <a:rPr lang="en-FI" sz="5400" b="1" dirty="0">
                <a:latin typeface="Franklin Gothic Heavy"/>
              </a:rPr>
              <a:t>katsotko silmiin?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E11D1D-C24F-DA42-8926-1BF9C3A14299}"/>
              </a:ext>
            </a:extLst>
          </p:cNvPr>
          <p:cNvSpPr txBox="1"/>
          <p:nvPr/>
        </p:nvSpPr>
        <p:spPr>
          <a:xfrm>
            <a:off x="1109982" y="2663026"/>
            <a:ext cx="86055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Mieti hetki mielessäsi joku asia, jonka olet valmis jakamaan muille. </a:t>
            </a:r>
          </a:p>
          <a:p>
            <a:pPr marL="0" indent="0">
              <a:buNone/>
            </a:pP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voi olla mitä tahansa asia, esimerkiksi: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yksi positiivinen tai iloinen tapahtuma kuluneelta viikolta,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kertomus kivasta juhlasta, jossa olet ollut,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jotakin kivaa perheestäsi tai harrastuksestasi. </a:t>
            </a:r>
          </a:p>
          <a:p>
            <a:pPr marL="0" indent="0">
              <a:buNone/>
            </a:pP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Älä mieti liikaa, vaikkapa kadonneiden avaimien löytyminen kelpaa valittavaksi kohokohdaksi!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02C74-B0CB-D448-B76A-AE380C0D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8622" y="-678066"/>
            <a:ext cx="296444" cy="5938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B29F2-AC73-C44D-A360-ECCA1C19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89" y="1353361"/>
            <a:ext cx="1698783" cy="50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7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579221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Kuunteletko, </a:t>
            </a:r>
            <a:br>
              <a:rPr lang="en-FI" sz="5400" b="1" dirty="0">
                <a:latin typeface="Franklin Gothic Heavy"/>
              </a:rPr>
            </a:br>
            <a:r>
              <a:rPr lang="en-FI" sz="5400" b="1" dirty="0">
                <a:latin typeface="Franklin Gothic Heavy"/>
              </a:rPr>
              <a:t>katsotko silmiin?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E11D1D-C24F-DA42-8926-1BF9C3A14299}"/>
              </a:ext>
            </a:extLst>
          </p:cNvPr>
          <p:cNvSpPr txBox="1"/>
          <p:nvPr/>
        </p:nvSpPr>
        <p:spPr>
          <a:xfrm>
            <a:off x="1109981" y="2586826"/>
            <a:ext cx="83626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Tehtävän kulku:</a:t>
            </a:r>
          </a:p>
          <a:p>
            <a:pPr marL="0" indent="0">
              <a:buNone/>
            </a:pPr>
            <a:endParaRPr lang="fi-FI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Jokainen kertoo vuorollaan omassa ryhmässään valitsemaansa tarinaa noin minuutin ajan.</a:t>
            </a:r>
          </a:p>
          <a:p>
            <a:pPr marL="0" indent="0">
              <a:buNone/>
            </a:pPr>
            <a:r>
              <a:rPr lang="fi-FI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Ryhmän kaksi muuta jäsentä saavat erilaiset olemisen ja kuuntelemisen tavat.</a:t>
            </a:r>
          </a:p>
          <a:p>
            <a:pPr marL="0" indent="0">
              <a:buNone/>
            </a:pPr>
            <a:endParaRPr lang="fi-FI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Henkilö A:</a:t>
            </a:r>
            <a:r>
              <a:rPr lang="fi-FI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Kertoo rauhallisesti tarinan muille. </a:t>
            </a:r>
          </a:p>
          <a:p>
            <a:pPr marL="0" indent="0">
              <a:buNone/>
            </a:pPr>
            <a:r>
              <a:rPr lang="fi-FI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Henkilö B:</a:t>
            </a:r>
            <a:r>
              <a:rPr lang="fi-FI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Ei kuuntele aktiivisesti kertojaa. Ei katso silmiin tai osoita kuulleensa tai ymmärtäneensä asiaa.</a:t>
            </a:r>
          </a:p>
          <a:p>
            <a:pPr marL="0" indent="0">
              <a:buNone/>
            </a:pPr>
            <a:r>
              <a:rPr lang="fi-FI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Henkilö C: </a:t>
            </a:r>
            <a:r>
              <a:rPr lang="fi-FI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Kuuntelee aktiivisesti kertojaa. Katsoo silmiin ja kertoo eleillään kuuntelevansa aktiivisesti esim. nyökyttelee.</a:t>
            </a:r>
          </a:p>
          <a:p>
            <a:pPr marL="0" indent="0">
              <a:buNone/>
            </a:pPr>
            <a:endParaRPr lang="fi-FI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Vaihtakaa rooleja kunnes kaikki ovat olleet jokaisessa roolissa.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02C74-B0CB-D448-B76A-AE380C0D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8622" y="-678066"/>
            <a:ext cx="296444" cy="5938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E1A4F0-2A6B-5544-BF20-60005596C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45" y="1348095"/>
            <a:ext cx="1698783" cy="50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93B6E2DFB4AB47977426F87EB81CFF" ma:contentTypeVersion="15" ma:contentTypeDescription="Luo uusi asiakirja." ma:contentTypeScope="" ma:versionID="40470e20435ad4b9a8799615b2af739a">
  <xsd:schema xmlns:xsd="http://www.w3.org/2001/XMLSchema" xmlns:xs="http://www.w3.org/2001/XMLSchema" xmlns:p="http://schemas.microsoft.com/office/2006/metadata/properties" xmlns:ns2="c77851ec-e5eb-4ec6-a78a-f1fc009687f5" xmlns:ns3="2a9a863d-edf9-4c31-838d-cdbbe608af7d" targetNamespace="http://schemas.microsoft.com/office/2006/metadata/properties" ma:root="true" ma:fieldsID="ff23565cda65ba06e35cb2344f30df88" ns2:_="" ns3:_="">
    <xsd:import namespace="c77851ec-e5eb-4ec6-a78a-f1fc009687f5"/>
    <xsd:import namespace="2a9a863d-edf9-4c31-838d-cdbbe608a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851ec-e5eb-4ec6-a78a-f1fc00968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2018052-848a-49b9-836d-4daab3d3b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a863d-edf9-4c31-838d-cdbbe608af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be6ed0-a07d-4bcd-9371-866f3b813514}" ma:internalName="TaxCatchAll" ma:showField="CatchAllData" ma:web="2a9a863d-edf9-4c31-838d-cdbbe608a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7851ec-e5eb-4ec6-a78a-f1fc009687f5">
      <Terms xmlns="http://schemas.microsoft.com/office/infopath/2007/PartnerControls"/>
    </lcf76f155ced4ddcb4097134ff3c332f>
    <TaxCatchAll xmlns="2a9a863d-edf9-4c31-838d-cdbbe608af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2CD8E-A40F-408B-A6F0-62D79A793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7851ec-e5eb-4ec6-a78a-f1fc009687f5"/>
    <ds:schemaRef ds:uri="2a9a863d-edf9-4c31-838d-cdbbe608a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3CF074-8DAF-4A61-858E-ADDB136D5E89}">
  <ds:schemaRefs>
    <ds:schemaRef ds:uri="http://schemas.microsoft.com/office/2006/metadata/properties"/>
    <ds:schemaRef ds:uri="http://www.w3.org/2000/xmlns/"/>
    <ds:schemaRef ds:uri="c77851ec-e5eb-4ec6-a78a-f1fc009687f5"/>
    <ds:schemaRef ds:uri="http://schemas.microsoft.com/office/infopath/2007/PartnerControls"/>
    <ds:schemaRef ds:uri="2a9a863d-edf9-4c31-838d-cdbbe608af7d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5BAF2D87-9E41-4DD0-A19B-AB59478B7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408</Words>
  <Application>Microsoft Macintosh PowerPoint</Application>
  <PresentationFormat>Widescreen</PresentationFormat>
  <Paragraphs>59</Paragraphs>
  <Slides>11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Heavy</vt:lpstr>
      <vt:lpstr>Times New Roman</vt:lpstr>
      <vt:lpstr>Office-teema</vt:lpstr>
      <vt:lpstr>PowerPoint Presentation</vt:lpstr>
      <vt:lpstr>Tervetuloa Yhdessä ilman  rasismia -oppitunnille!</vt:lpstr>
      <vt:lpstr>Yhteiset toimintatavat</vt:lpstr>
      <vt:lpstr>Mikroaggressiot</vt:lpstr>
      <vt:lpstr>Ryhmät ja roolit</vt:lpstr>
      <vt:lpstr>Ystävyyspeli</vt:lpstr>
      <vt:lpstr>PowerPoint Presentation</vt:lpstr>
      <vt:lpstr>Kuunteletko,  katsotko silmiin?</vt:lpstr>
      <vt:lpstr>Kuunteletko,  katsotko silmiin?</vt:lpstr>
      <vt:lpstr>“Hymyillään, välitetään yhdessä!"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Salla Kallio</cp:lastModifiedBy>
  <cp:revision>149</cp:revision>
  <dcterms:created xsi:type="dcterms:W3CDTF">2022-01-17T21:20:46Z</dcterms:created>
  <dcterms:modified xsi:type="dcterms:W3CDTF">2023-08-16T13:12:52Z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0x0101005293B6E2DFB4AB47977426F87EB81CFF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