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saveSubsetFonts="1">
  <p:sldMasterIdLst>
    <p:sldMasterId id="2147483648" r:id="rId4"/>
  </p:sldMasterIdLst>
  <p:notesMasterIdLst>
    <p:notesMasterId r:id="rId13"/>
  </p:notesMasterIdLst>
  <p:sldIdLst>
    <p:sldId id="264" r:id="rId5"/>
    <p:sldId id="295" r:id="rId6"/>
    <p:sldId id="303" r:id="rId7"/>
    <p:sldId id="314" r:id="rId8"/>
    <p:sldId id="321" r:id="rId9"/>
    <p:sldId id="326" r:id="rId10"/>
    <p:sldId id="322" r:id="rId11"/>
    <p:sldId id="315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C54E1B-ACA2-728C-061F-18898EEE845D}" name="Salla Kallio" initials="SK" userId="S::salla.kallio_yhteisetlapsemme.fi#ext#@koulutuselamaanfi.onmicrosoft.com::ee1e2c3b-e144-48bf-8658-3055a510c8ca" providerId="AD"/>
  <p188:author id="{A82BE831-E49D-DAB4-C8A6-9EF71EE13D8E}" name="Salla Kallio" initials="SK" userId="S::salla.kallio@yhteisetlapsemme.fi::9701d04b-1363-4235-82f5-5dea3970e0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E6F"/>
    <a:srgbClr val="B8AF38"/>
    <a:srgbClr val="395FAD"/>
    <a:srgbClr val="EC682F"/>
    <a:srgbClr val="F5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290"/>
    <p:restoredTop sz="70299"/>
  </p:normalViewPr>
  <p:slideViewPr>
    <p:cSldViewPr snapToGrid="0">
      <p:cViewPr varScale="1">
        <p:scale>
          <a:sx n="73" d="100"/>
          <a:sy n="73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4D9BB-8C57-C943-ADAF-A65F5B89C53A}" type="datetimeFigureOut">
              <a:rPr lang="fi-FI" smtClean="0"/>
              <a:t>17.8.2023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4D1C2-24AE-0544-8099-200F0D2FCA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98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52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00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26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441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92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49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37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Lyhyt</a:t>
            </a:r>
            <a:r>
              <a:rPr lang="en-US" dirty="0"/>
              <a:t> </a:t>
            </a:r>
            <a:r>
              <a:rPr lang="en-US" dirty="0" err="1"/>
              <a:t>yhteenveto</a:t>
            </a:r>
            <a:r>
              <a:rPr lang="en-US" dirty="0"/>
              <a:t> / </a:t>
            </a:r>
            <a:r>
              <a:rPr lang="en-US" dirty="0" err="1"/>
              <a:t>aikaa</a:t>
            </a:r>
            <a:r>
              <a:rPr lang="en-US" dirty="0"/>
              <a:t> </a:t>
            </a:r>
            <a:r>
              <a:rPr lang="en-US" dirty="0" err="1"/>
              <a:t>kysymyksille</a:t>
            </a:r>
            <a:r>
              <a:rPr lang="en-US" dirty="0"/>
              <a:t> / </a:t>
            </a:r>
            <a:r>
              <a:rPr lang="en-US" dirty="0" err="1"/>
              <a:t>oliko</a:t>
            </a:r>
            <a:r>
              <a:rPr lang="en-US" dirty="0"/>
              <a:t> </a:t>
            </a:r>
            <a:r>
              <a:rPr lang="en-US" dirty="0" err="1"/>
              <a:t>jotain</a:t>
            </a:r>
            <a:r>
              <a:rPr lang="en-US" dirty="0"/>
              <a:t>, </a:t>
            </a:r>
            <a:r>
              <a:rPr lang="en-US" dirty="0" err="1"/>
              <a:t>mitä</a:t>
            </a:r>
            <a:r>
              <a:rPr lang="en-US" dirty="0"/>
              <a:t> </a:t>
            </a:r>
            <a:r>
              <a:rPr lang="en-US" dirty="0" err="1"/>
              <a:t>oivalsit</a:t>
            </a:r>
            <a:r>
              <a:rPr lang="en-US" dirty="0"/>
              <a:t> 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tunnilla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1C2-24AE-0544-8099-200F0D2FCA5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912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B62B-3DD4-7347-81C3-2E254F24BD9A}" type="datetime1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64C7-6D48-0C41-B6B6-C6962C5073E4}" type="datetime1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33EE-7D46-1848-BEE0-319C5D478E32}" type="datetime1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2BEE-6F41-B444-A513-DB18E3AB8AB4}" type="datetime1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882D-60C7-0042-849A-95CCE46AF5A9}" type="datetime1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801-F300-1E4B-A52C-F80890D97B1C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8D20-B5FD-5D47-B26A-D91667E5174E}" type="datetime1">
              <a:rPr lang="fi-FI" smtClean="0"/>
              <a:t>17.8.2023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0A4B-3DCF-D747-88C2-8A18A7516FA0}" type="datetime1">
              <a:rPr lang="fi-FI" smtClean="0"/>
              <a:t>17.8.2023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AEE5-9768-A440-A7B4-77104AFB2418}" type="datetime1">
              <a:rPr lang="fi-FI" smtClean="0"/>
              <a:t>17.8.2023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54F2-5B9E-1F40-ACFB-0EEEC80C326A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53B7-EC82-754C-891B-ADCD1FADA03B}" type="datetime1">
              <a:rPr lang="fi-FI" smtClean="0"/>
              <a:t>17.8.2023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Hanke saa rahoitusta Euroopan unionilta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9A04-9510-2C4B-8550-798EFF293000}" type="datetime1">
              <a:rPr lang="fi-FI" smtClean="0"/>
              <a:t>17.8.2023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Hanke saa rahoitusta Euroopan unionilta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-JoFUxmuOw?feature=oembed" TargetMode="External"/><Relationship Id="rId6" Type="http://schemas.openxmlformats.org/officeDocument/2006/relationships/hyperlink" Target="https://www.youtube.com/watch?v=h-JoFUxmuOw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j9WPc2YIKw?feature=oembed" TargetMode="External"/><Relationship Id="rId5" Type="http://schemas.openxmlformats.org/officeDocument/2006/relationships/hyperlink" Target="https://www.youtube.com/watch?v=oj9WPc2YIKw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9AE0297-C350-4653-A66B-746D090DE49A}"/>
              </a:ext>
            </a:extLst>
          </p:cNvPr>
          <p:cNvGrpSpPr/>
          <p:nvPr/>
        </p:nvGrpSpPr>
        <p:grpSpPr>
          <a:xfrm>
            <a:off x="3395216" y="5261257"/>
            <a:ext cx="5401564" cy="1766111"/>
            <a:chOff x="1331843" y="4807282"/>
            <a:chExt cx="6261653" cy="2053977"/>
          </a:xfrm>
        </p:grpSpPr>
        <p:pic>
          <p:nvPicPr>
            <p:cNvPr id="2" name="Kuva 2" descr="Kuva, joka sisältää kohteen teksti&#10;&#10;Kuvaus luotu automaattisesti">
              <a:extLst>
                <a:ext uri="{FF2B5EF4-FFF2-40B4-BE49-F238E27FC236}">
                  <a16:creationId xmlns:a16="http://schemas.microsoft.com/office/drawing/2014/main" id="{07E9C0D6-C709-490D-9591-2831CB75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0296" y="4807282"/>
              <a:ext cx="2743200" cy="2053977"/>
            </a:xfrm>
            <a:prstGeom prst="rect">
              <a:avLst/>
            </a:prstGeom>
          </p:spPr>
        </p:pic>
        <p:pic>
          <p:nvPicPr>
            <p:cNvPr id="3" name="Kuva 3">
              <a:extLst>
                <a:ext uri="{FF2B5EF4-FFF2-40B4-BE49-F238E27FC236}">
                  <a16:creationId xmlns:a16="http://schemas.microsoft.com/office/drawing/2014/main" id="{97EA9C90-9883-49A0-ABD2-718CAA6E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1843" y="4807282"/>
              <a:ext cx="2743200" cy="2053977"/>
            </a:xfrm>
            <a:prstGeom prst="rect">
              <a:avLst/>
            </a:prstGeom>
          </p:spPr>
        </p:pic>
      </p:grpSp>
      <p:pic>
        <p:nvPicPr>
          <p:cNvPr id="11" name="Kuva 11">
            <a:extLst>
              <a:ext uri="{FF2B5EF4-FFF2-40B4-BE49-F238E27FC236}">
                <a16:creationId xmlns:a16="http://schemas.microsoft.com/office/drawing/2014/main" id="{3CB8A149-1055-4F4D-AB09-C8261A0A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034" y="585826"/>
            <a:ext cx="5671930" cy="40402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BD7EB-31A1-344E-AC56-F011216D8EF2}"/>
              </a:ext>
            </a:extLst>
          </p:cNvPr>
          <p:cNvSpPr txBox="1"/>
          <p:nvPr/>
        </p:nvSpPr>
        <p:spPr>
          <a:xfrm>
            <a:off x="1685924" y="4875792"/>
            <a:ext cx="888546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/>
              </a:rPr>
              <a:t>Oppitunti: </a:t>
            </a:r>
            <a:r>
              <a:rPr lang="fi-FI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/>
              </a:rPr>
              <a:t>Rodullistaminen</a:t>
            </a:r>
            <a:r>
              <a:rPr lang="fi-FI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/>
              </a:rPr>
              <a:t> ja representaatiot</a:t>
            </a:r>
            <a:endParaRPr lang="en-FI" sz="24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504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365"/>
            <a:ext cx="10515600" cy="1133475"/>
          </a:xfrm>
        </p:spPr>
        <p:txBody>
          <a:bodyPr>
            <a:normAutofit fontScale="90000"/>
          </a:bodyPr>
          <a:lstStyle/>
          <a:p>
            <a:pPr algn="ctr"/>
            <a:r>
              <a:rPr lang="en-FI" sz="5400" b="1" dirty="0">
                <a:latin typeface="Franklin Gothic Heavy" panose="020B0603020102020204" pitchFamily="34" charset="0"/>
              </a:rPr>
              <a:t>Tervetuloa Yhdessä ilman </a:t>
            </a:r>
            <a:br>
              <a:rPr lang="en-FI" sz="5400" b="1" dirty="0">
                <a:latin typeface="Franklin Gothic Heavy" panose="020B0603020102020204" pitchFamily="34" charset="0"/>
              </a:rPr>
            </a:br>
            <a:r>
              <a:rPr lang="en-FI" sz="5400" b="1" dirty="0">
                <a:latin typeface="Franklin Gothic Heavy" panose="020B0603020102020204" pitchFamily="34" charset="0"/>
              </a:rPr>
              <a:t>rasismia -oppitunnille!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pic>
        <p:nvPicPr>
          <p:cNvPr id="19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83EF592-0428-1FF5-B4D1-45E0B0420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83" y="2195476"/>
            <a:ext cx="1605142" cy="3543472"/>
          </a:xfrm>
          <a:prstGeom prst="rect">
            <a:avLst/>
          </a:prstGeom>
        </p:spPr>
      </p:pic>
      <p:pic>
        <p:nvPicPr>
          <p:cNvPr id="13" name="Picture 12" descr="A picture containing toy, doll, automaton&#10;&#10;Description automatically generated">
            <a:extLst>
              <a:ext uri="{FF2B5EF4-FFF2-40B4-BE49-F238E27FC236}">
                <a16:creationId xmlns:a16="http://schemas.microsoft.com/office/drawing/2014/main" id="{A409E18C-2765-34D6-0C4E-C6B04AB82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38" y="2633067"/>
            <a:ext cx="1714562" cy="3258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72435F-17AC-C34D-AD5E-865A622781A8}"/>
              </a:ext>
            </a:extLst>
          </p:cNvPr>
          <p:cNvSpPr txBox="1"/>
          <p:nvPr/>
        </p:nvSpPr>
        <p:spPr>
          <a:xfrm>
            <a:off x="2562225" y="3242449"/>
            <a:ext cx="70675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600" dirty="0">
                <a:solidFill>
                  <a:schemeClr val="bg2">
                    <a:lumMod val="25000"/>
                  </a:schemeClr>
                </a:solidFill>
              </a:rPr>
              <a:t>Tällä tunnilla käydään läpi rasismin käsitteitä ja pohditaan, miten ihmisten ja kulttuurien moninaisuus näkyy ympäristössämme.</a:t>
            </a:r>
          </a:p>
        </p:txBody>
      </p:sp>
    </p:spTree>
    <p:extLst>
      <p:ext uri="{BB962C8B-B14F-4D97-AF65-F5344CB8AC3E}">
        <p14:creationId xmlns:p14="http://schemas.microsoft.com/office/powerpoint/2010/main" val="56033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1133475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Yhteiset toimintatavat</a:t>
            </a:r>
            <a:endParaRPr lang="en-US" sz="5400" b="1" dirty="0">
              <a:latin typeface="Franklin Gothic Heavy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9F93F-73A5-7649-84EF-361CFD43D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8999"/>
            <a:ext cx="4459941" cy="3927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Kunnioitetaan, rohkaistaan ja kannustetaan toisia</a:t>
            </a: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fi-FI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Jokainen saa olla oma itsensä</a:t>
            </a: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fi-FI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Kuuntelen sitä, jolla on puheenvuoro</a:t>
            </a: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fi-FI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Annetaan jokaiselle rauha osallistua. Ei häiritä toisia sanallisesti, koskemalla tai tuijottamalla.</a:t>
            </a:r>
            <a:br>
              <a:rPr lang="fi-F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i-FI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fi-F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FI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2CF087-2438-5F40-9BB5-EA0CB225B254}"/>
              </a:ext>
            </a:extLst>
          </p:cNvPr>
          <p:cNvSpPr txBox="1">
            <a:spLocks/>
          </p:cNvSpPr>
          <p:nvPr/>
        </p:nvSpPr>
        <p:spPr>
          <a:xfrm>
            <a:off x="5592109" y="2158999"/>
            <a:ext cx="5145741" cy="3927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Ryhmässä jaetut asiat jäävät vain ryhmän tietoon.</a:t>
            </a:r>
            <a:endParaRPr lang="en-US" dirty="0"/>
          </a:p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Ei haittaa jos mokaa, siitä voi oppia!</a:t>
            </a:r>
            <a:endParaRPr lang="fi-FI" sz="2000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Jos ei tunnu mukavalta, voi seurata ja tulla mukaan kun siltä tuntuu.</a:t>
            </a:r>
            <a:endParaRPr lang="fi-FI" sz="2000" dirty="0">
              <a:solidFill>
                <a:srgbClr val="000000"/>
              </a:solidFill>
              <a:ea typeface="Times New Roman" panose="02020603050405020304" pitchFamily="18" charset="0"/>
              <a:cs typeface="Calibri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fi-FI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Jos jokin mietityttää, aina saa kysyä!</a:t>
            </a:r>
            <a:br>
              <a:rPr lang="fi-FI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fi-FI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FI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F9ECD-33F4-F34B-A3DE-56F3E57F2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75" y="4549659"/>
            <a:ext cx="1614318" cy="2300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337F26-2417-AD4A-818F-AC27529E8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554" flipH="1">
            <a:off x="8299214" y="4813200"/>
            <a:ext cx="1484493" cy="2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pic>
        <p:nvPicPr>
          <p:cNvPr id="11" name="Online-media 2" descr="Rodullistaminen - Yhdessä ilman rasismia">
            <a:hlinkClick r:id="" action="ppaction://media"/>
            <a:extLst>
              <a:ext uri="{FF2B5EF4-FFF2-40B4-BE49-F238E27FC236}">
                <a16:creationId xmlns:a16="http://schemas.microsoft.com/office/drawing/2014/main" id="{16011E31-ED41-F241-82A3-EF92311819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93380" y="620256"/>
            <a:ext cx="9444470" cy="53361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20E5F7-D072-6545-9E7E-E33FBD757583}"/>
              </a:ext>
            </a:extLst>
          </p:cNvPr>
          <p:cNvSpPr txBox="1"/>
          <p:nvPr/>
        </p:nvSpPr>
        <p:spPr>
          <a:xfrm>
            <a:off x="3594588" y="5912397"/>
            <a:ext cx="500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>
                <a:hlinkClick r:id="rId6"/>
              </a:rPr>
              <a:t>https</a:t>
            </a:r>
            <a:r>
              <a:rPr lang="fi-FI" dirty="0">
                <a:hlinkClick r:id="rId6"/>
              </a:rPr>
              <a:t>://</a:t>
            </a:r>
            <a:r>
              <a:rPr lang="fi-FI" dirty="0" err="1">
                <a:hlinkClick r:id="rId6"/>
              </a:rPr>
              <a:t>www.youtube.com</a:t>
            </a:r>
            <a:r>
              <a:rPr lang="fi-FI" dirty="0">
                <a:hlinkClick r:id="rId6"/>
              </a:rPr>
              <a:t>/</a:t>
            </a:r>
            <a:r>
              <a:rPr lang="fi-FI" dirty="0" err="1">
                <a:hlinkClick r:id="rId6"/>
              </a:rPr>
              <a:t>watch?v</a:t>
            </a:r>
            <a:r>
              <a:rPr lang="fi-FI" dirty="0">
                <a:hlinkClick r:id="rId6"/>
              </a:rPr>
              <a:t>=h-</a:t>
            </a:r>
            <a:r>
              <a:rPr lang="fi-FI" dirty="0" err="1">
                <a:hlinkClick r:id="rId6"/>
              </a:rPr>
              <a:t>JoFUxmuOw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3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22" y="563751"/>
            <a:ext cx="10515600" cy="1133475"/>
          </a:xfrm>
        </p:spPr>
        <p:txBody>
          <a:bodyPr>
            <a:normAutofit/>
          </a:bodyPr>
          <a:lstStyle/>
          <a:p>
            <a:r>
              <a:rPr lang="en-FI" sz="5400" b="1" dirty="0">
                <a:latin typeface="Franklin Gothic Heavy"/>
              </a:rPr>
              <a:t>“Takas mestoil”</a:t>
            </a:r>
            <a:endParaRPr lang="en-US" sz="5400" b="1" dirty="0">
              <a:latin typeface="Franklin Gothic Heavy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7FF3C-3AA4-C84B-885E-1F92763F3554}"/>
              </a:ext>
            </a:extLst>
          </p:cNvPr>
          <p:cNvSpPr txBox="1"/>
          <p:nvPr/>
        </p:nvSpPr>
        <p:spPr>
          <a:xfrm>
            <a:off x="1115821" y="2542971"/>
            <a:ext cx="100263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Katsotaan yhdessä </a:t>
            </a:r>
            <a:r>
              <a:rPr lang="fi-FI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NaharY:n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musiikkivideo ”</a:t>
            </a:r>
            <a:r>
              <a:rPr lang="fi-FI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Takas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mestoil</a:t>
            </a:r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fi-FI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Keskustele parin tai ryhmän kanssa musiikkivideosta:</a:t>
            </a:r>
            <a:b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Mistä video mielestäsi kertoo?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Mitä tunteita video sinussa herättää?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Miten musiikkivideo liittyy aiemmin käsiteltyihin aiheisiin?</a:t>
            </a:r>
          </a:p>
          <a:p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78356-E800-4149-897A-B05F18F7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9553" y="-947054"/>
            <a:ext cx="378240" cy="54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4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-media 3" descr="NaharY &quot;Takas mestoil&quot; feat. Diison">
            <a:hlinkClick r:id="" action="ppaction://media"/>
            <a:extLst>
              <a:ext uri="{FF2B5EF4-FFF2-40B4-BE49-F238E27FC236}">
                <a16:creationId xmlns:a16="http://schemas.microsoft.com/office/drawing/2014/main" id="{A263A3ED-7491-314C-B3F1-F400F26663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2395" y="511938"/>
            <a:ext cx="9882452" cy="5583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4D5363-C523-0046-A375-0BDE13142910}"/>
              </a:ext>
            </a:extLst>
          </p:cNvPr>
          <p:cNvSpPr txBox="1"/>
          <p:nvPr/>
        </p:nvSpPr>
        <p:spPr>
          <a:xfrm>
            <a:off x="3920166" y="6161396"/>
            <a:ext cx="4906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>
                <a:hlinkClick r:id="rId5"/>
              </a:rPr>
              <a:t>https</a:t>
            </a:r>
            <a:r>
              <a:rPr lang="fi-FI" dirty="0">
                <a:hlinkClick r:id="rId5"/>
              </a:rPr>
              <a:t>://</a:t>
            </a:r>
            <a:r>
              <a:rPr lang="fi-FI" dirty="0" err="1">
                <a:hlinkClick r:id="rId5"/>
              </a:rPr>
              <a:t>www.youtube.com</a:t>
            </a:r>
            <a:r>
              <a:rPr lang="fi-FI" dirty="0">
                <a:hlinkClick r:id="rId5"/>
              </a:rPr>
              <a:t>/</a:t>
            </a:r>
            <a:r>
              <a:rPr lang="fi-FI" dirty="0" err="1">
                <a:hlinkClick r:id="rId5"/>
              </a:rPr>
              <a:t>watch?v</a:t>
            </a:r>
            <a:r>
              <a:rPr lang="fi-FI" dirty="0">
                <a:hlinkClick r:id="rId5"/>
              </a:rPr>
              <a:t>=oj9WPc2YIKw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9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C35-2279-8540-AA4E-1253D997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7538"/>
            <a:ext cx="10515600" cy="1133475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bg2">
                    <a:lumMod val="10000"/>
                  </a:schemeClr>
                </a:solidFill>
                <a:latin typeface="Franklin Gothic Heavy"/>
              </a:rPr>
              <a:t>Tutkikaa parin/ryhmän kanssa eri oppimateriaalien tai median kuvia seuraavien tukikysymysten avulla: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Franklin Gothic Heavy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94321D1-7CA4-954C-A8FC-20CA3A3C9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0" y="7938"/>
            <a:ext cx="12192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27FF3C-3AA4-C84B-885E-1F92763F3554}"/>
              </a:ext>
            </a:extLst>
          </p:cNvPr>
          <p:cNvSpPr txBox="1"/>
          <p:nvPr/>
        </p:nvSpPr>
        <p:spPr>
          <a:xfrm>
            <a:off x="515327" y="1836737"/>
            <a:ext cx="558067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Näkyykö kirjoissa keskenään erinäköisiä henkilöitä? </a:t>
            </a:r>
            <a:br>
              <a:rPr lang="fi-FI" dirty="0"/>
            </a:br>
            <a:r>
              <a:rPr lang="fi-FI" dirty="0"/>
              <a:t>Esim. Mitä eri ihonvärejä löydät?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Minkä näköiset ihmiset hymyilevät tai </a:t>
            </a:r>
            <a:br>
              <a:rPr lang="fi-FI" dirty="0"/>
            </a:br>
            <a:r>
              <a:rPr lang="fi-FI" dirty="0"/>
              <a:t>vaikuttavat onnellisilta?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Minkä näköiset ihmiset näyttävät onnettomilta?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Minkä näköinen ihminen on arvokkaassa asemassa?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Minkä näköinen ihminen on heikommassa asemassa?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Minkä näköiset ihmiset ovat kuvien päähenkilöitä?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Tunnistatko eri kieliä kuvissa?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7F7F7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ABF84-C334-DF4B-9FC8-89E4A8F88032}"/>
              </a:ext>
            </a:extLst>
          </p:cNvPr>
          <p:cNvSpPr txBox="1"/>
          <p:nvPr/>
        </p:nvSpPr>
        <p:spPr>
          <a:xfrm>
            <a:off x="6096000" y="1836738"/>
            <a:ext cx="586105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Tunnistatko eri uskontoja kuvissa? Ovatko ne läsnä Suomessa vai vain Suomen ulkopuolella?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Mitä juhlia löytyy ja mitä juhlia ei löydy?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Löytyykö kuvista jokaiselle henkilöitä, joihin samaistua?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Minkä näköiset ihmiset kuvataan suomalaisina?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Minkä näköisillä asioilla ja ihmisillä kuvataan suomalaisuutta?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Minkä näköisillä asioilla ja ihmisillä kuvataan ulkomaalaisuutta?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Pitäisikö sinusta jotain muuttaa kuvissa? Mitä? </a:t>
            </a:r>
            <a:endParaRPr lang="fi-FI" sz="18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rgbClr val="7F7F7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A34A-37F7-7B45-B1C8-040E223DF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79" y="2708030"/>
            <a:ext cx="1393571" cy="965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AC814A-7E02-2447-B0E5-ADB51A106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786" y="4673230"/>
            <a:ext cx="1347264" cy="7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9AE0297-C350-4653-A66B-746D090DE49A}"/>
              </a:ext>
            </a:extLst>
          </p:cNvPr>
          <p:cNvGrpSpPr/>
          <p:nvPr/>
        </p:nvGrpSpPr>
        <p:grpSpPr>
          <a:xfrm>
            <a:off x="3395216" y="5261257"/>
            <a:ext cx="5401564" cy="1766111"/>
            <a:chOff x="1331843" y="4807282"/>
            <a:chExt cx="6261653" cy="2053977"/>
          </a:xfrm>
        </p:grpSpPr>
        <p:pic>
          <p:nvPicPr>
            <p:cNvPr id="2" name="Kuva 2" descr="Kuva, joka sisältää kohteen teksti&#10;&#10;Kuvaus luotu automaattisesti">
              <a:extLst>
                <a:ext uri="{FF2B5EF4-FFF2-40B4-BE49-F238E27FC236}">
                  <a16:creationId xmlns:a16="http://schemas.microsoft.com/office/drawing/2014/main" id="{07E9C0D6-C709-490D-9591-2831CB751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0296" y="4807282"/>
              <a:ext cx="2743200" cy="2053977"/>
            </a:xfrm>
            <a:prstGeom prst="rect">
              <a:avLst/>
            </a:prstGeom>
          </p:spPr>
        </p:pic>
        <p:pic>
          <p:nvPicPr>
            <p:cNvPr id="3" name="Kuva 3">
              <a:extLst>
                <a:ext uri="{FF2B5EF4-FFF2-40B4-BE49-F238E27FC236}">
                  <a16:creationId xmlns:a16="http://schemas.microsoft.com/office/drawing/2014/main" id="{97EA9C90-9883-49A0-ABD2-718CAA6E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1843" y="4807282"/>
              <a:ext cx="2743200" cy="2053977"/>
            </a:xfrm>
            <a:prstGeom prst="rect">
              <a:avLst/>
            </a:prstGeom>
          </p:spPr>
        </p:pic>
      </p:grpSp>
      <p:pic>
        <p:nvPicPr>
          <p:cNvPr id="11" name="Kuva 11">
            <a:extLst>
              <a:ext uri="{FF2B5EF4-FFF2-40B4-BE49-F238E27FC236}">
                <a16:creationId xmlns:a16="http://schemas.microsoft.com/office/drawing/2014/main" id="{3CB8A149-1055-4F4D-AB09-C8261A0A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035" y="1007855"/>
            <a:ext cx="5671930" cy="40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93B6E2DFB4AB47977426F87EB81CFF" ma:contentTypeVersion="15" ma:contentTypeDescription="Luo uusi asiakirja." ma:contentTypeScope="" ma:versionID="40470e20435ad4b9a8799615b2af739a">
  <xsd:schema xmlns:xsd="http://www.w3.org/2001/XMLSchema" xmlns:xs="http://www.w3.org/2001/XMLSchema" xmlns:p="http://schemas.microsoft.com/office/2006/metadata/properties" xmlns:ns2="c77851ec-e5eb-4ec6-a78a-f1fc009687f5" xmlns:ns3="2a9a863d-edf9-4c31-838d-cdbbe608af7d" targetNamespace="http://schemas.microsoft.com/office/2006/metadata/properties" ma:root="true" ma:fieldsID="ff23565cda65ba06e35cb2344f30df88" ns2:_="" ns3:_="">
    <xsd:import namespace="c77851ec-e5eb-4ec6-a78a-f1fc009687f5"/>
    <xsd:import namespace="2a9a863d-edf9-4c31-838d-cdbbe608a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851ec-e5eb-4ec6-a78a-f1fc00968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2018052-848a-49b9-836d-4daab3d3b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a863d-edf9-4c31-838d-cdbbe608af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be6ed0-a07d-4bcd-9371-866f3b813514}" ma:internalName="TaxCatchAll" ma:showField="CatchAllData" ma:web="2a9a863d-edf9-4c31-838d-cdbbe608a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7851ec-e5eb-4ec6-a78a-f1fc009687f5">
      <Terms xmlns="http://schemas.microsoft.com/office/infopath/2007/PartnerControls"/>
    </lcf76f155ced4ddcb4097134ff3c332f>
    <TaxCatchAll xmlns="2a9a863d-edf9-4c31-838d-cdbbe608af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2CD8E-A40F-408B-A6F0-62D79A793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7851ec-e5eb-4ec6-a78a-f1fc009687f5"/>
    <ds:schemaRef ds:uri="2a9a863d-edf9-4c31-838d-cdbbe608a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3CF074-8DAF-4A61-858E-ADDB136D5E89}">
  <ds:schemaRefs>
    <ds:schemaRef ds:uri="http://schemas.microsoft.com/office/2006/metadata/properties"/>
    <ds:schemaRef ds:uri="http://www.w3.org/2000/xmlns/"/>
    <ds:schemaRef ds:uri="c77851ec-e5eb-4ec6-a78a-f1fc009687f5"/>
    <ds:schemaRef ds:uri="http://schemas.microsoft.com/office/infopath/2007/PartnerControls"/>
    <ds:schemaRef ds:uri="2a9a863d-edf9-4c31-838d-cdbbe608af7d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5BAF2D87-9E41-4DD0-A19B-AB59478B7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327</Words>
  <Application>Microsoft Macintosh PowerPoint</Application>
  <PresentationFormat>Widescreen</PresentationFormat>
  <Paragraphs>58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Franklin Gothic Heavy</vt:lpstr>
      <vt:lpstr>Times New Roman</vt:lpstr>
      <vt:lpstr>Office-teema</vt:lpstr>
      <vt:lpstr>PowerPoint Presentation</vt:lpstr>
      <vt:lpstr>Tervetuloa Yhdessä ilman  rasismia -oppitunnille!</vt:lpstr>
      <vt:lpstr>Yhteiset toimintatavat</vt:lpstr>
      <vt:lpstr>PowerPoint Presentation</vt:lpstr>
      <vt:lpstr>“Takas mestoil”</vt:lpstr>
      <vt:lpstr>PowerPoint Presentation</vt:lpstr>
      <vt:lpstr>Tutkikaa parin/ryhmän kanssa eri oppimateriaalien tai median kuvia seuraavien tukikysymysten avulla: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Salla Kallio</cp:lastModifiedBy>
  <cp:revision>153</cp:revision>
  <dcterms:created xsi:type="dcterms:W3CDTF">2022-01-17T21:20:46Z</dcterms:created>
  <dcterms:modified xsi:type="dcterms:W3CDTF">2023-08-17T07:08:23Z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0x0101005293B6E2DFB4AB47977426F87EB81CFF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